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69" r:id="rId2"/>
    <p:sldId id="272" r:id="rId3"/>
    <p:sldId id="279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273" r:id="rId16"/>
    <p:sldId id="280" r:id="rId17"/>
    <p:sldId id="332" r:id="rId18"/>
    <p:sldId id="333" r:id="rId19"/>
    <p:sldId id="334" r:id="rId20"/>
    <p:sldId id="335" r:id="rId21"/>
    <p:sldId id="336" r:id="rId22"/>
    <p:sldId id="338" r:id="rId23"/>
    <p:sldId id="366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7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Chalkboard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9D49F1-C2EC-436E-844E-6DEAED68AA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524811-9D6F-43F2-9862-B455837D9A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085B58B1-08C1-4BC0-A869-9CEAED6C06F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1E76E168-FA97-4F7B-9729-65D1C23475E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E433DD12-239A-4E99-8127-7E08867CD408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D79EDFD4-52F7-4F37-82BC-80B2EAA92A1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28117AAF-3EDF-4934-AB8B-9E3E4C9B4E6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3F050C2C-879D-44EA-AA22-AF1756528F3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F8F6AE1B-638B-47F6-8794-C651A06209A1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D65616FC-1A00-45D3-90DA-CF7698F0FC8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B5FC6720-E9A6-4672-A411-DBAF2F5CC572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72F9531A-1DFD-4A25-9B61-DD2CF614F91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D8378549-AC7F-49D8-B356-A988BA3086B5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50F12730-6DDA-4A58-BFE3-16F5B08EB08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8BECD5B5-B6F8-4B4D-AB5E-12E8347C1C9D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F8120A91-9B46-4AA5-9CE0-CB0F1B115E3E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CF63DF4C-33C3-4FDF-9253-53F1312D25B5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37A1C3EE-C46A-4F7C-BEA5-CB7918E31814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E097ACF3-B5A4-42DF-B9C6-21D8965D1BB0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EDD67F29-FBE1-4ACF-9B67-DFE03EB5D386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E760766D-155A-4574-B9DF-69DDC172C45A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3911BFD9-0612-4213-BD5B-70E213EB55A0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9FB6817F-2236-496A-A4E8-4A10381B12A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BE93C108-28C7-40C3-81D1-0D8154219EDC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F8489F4D-3A4E-4FF0-A315-26F5A2590D91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39676994-36A6-4457-9000-7B974D097B14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D08A8A0F-ED46-4288-BD4D-C4E50E3C907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6E688627-C7B0-4B0C-8F83-D5A7A19DF45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1338C776-A8E5-45DC-8982-368D0B7993B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17437B4D-C18B-428A-B8F5-830E7249C9D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fld id="{35C8CF82-CA96-47D8-8D3A-D850A5C5B7A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1B6C8-E5B4-408F-90B3-924CF6D2E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14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B892A-DA12-44BD-AC43-E8AA25552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8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FC8E7-9922-4434-9262-26CC0E714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9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6E353-D9FF-4771-8FEA-BBAC19E44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90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CAC5B-62B5-4109-870B-1A92E1FF7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33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4B3F0-0437-4A3E-A188-5C9A23861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2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71A06-BAB5-447D-AB7E-F69E04274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39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C56D7-1B0A-4C40-9874-5757B4F63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33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36C6C-2350-4D78-B4D6-6A89103E0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06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4C404-60CF-42F9-9E31-B73E7A028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03CA2-71FB-4996-8ECE-D9763494E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53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 panose="030F0702030302020204" pitchFamily="66" charset="0"/>
              </a:defRPr>
            </a:lvl1pPr>
          </a:lstStyle>
          <a:p>
            <a:fld id="{DC906FFC-6695-4BBD-95CC-D50613294F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80656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Analytical Chemistry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1" y="1943977"/>
            <a:ext cx="8229600" cy="247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                     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                             By</a:t>
            </a:r>
            <a:endParaRPr lang="en-US" sz="3600" b="1" i="1" dirty="0">
              <a:solidFill>
                <a:prstClr val="black"/>
              </a:solidFill>
              <a:latin typeface="Calibri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Dr</a:t>
            </a: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. Jamal Ahmed Abdel Barry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>
                <a:solidFill>
                  <a:prstClr val="black"/>
                </a:solidFill>
                <a:latin typeface="Calibri"/>
              </a:rPr>
              <a:t>Professor in Clinical </a:t>
            </a:r>
            <a:r>
              <a:rPr lang="en-US" sz="3600" b="1" i="1" dirty="0" smtClean="0">
                <a:solidFill>
                  <a:prstClr val="black"/>
                </a:solidFill>
                <a:latin typeface="Calibri"/>
              </a:rPr>
              <a:t>Biochemistry</a:t>
            </a:r>
            <a:endParaRPr lang="en-US" sz="3600" b="1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76200" y="1447800"/>
            <a:ext cx="232351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#4:</a:t>
            </a:r>
          </a:p>
          <a:p>
            <a:endParaRPr lang="en-US" altLang="en-US" dirty="0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0" y="2438400"/>
            <a:ext cx="9144001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/>
              <a:t>The density of an Ethanol is  0.789 g/</a:t>
            </a:r>
            <a:r>
              <a:rPr lang="en-US" altLang="en-US" dirty="0" err="1"/>
              <a:t>mL.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>
              <a:lnSpc>
                <a:spcPct val="120000"/>
              </a:lnSpc>
            </a:pPr>
            <a:endParaRPr lang="en-US" altLang="en-US" dirty="0" smtClean="0"/>
          </a:p>
          <a:p>
            <a:pPr>
              <a:lnSpc>
                <a:spcPct val="12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the </a:t>
            </a:r>
            <a:r>
              <a:rPr lang="en-US" altLang="en-US" dirty="0" err="1"/>
              <a:t>Molarity</a:t>
            </a:r>
            <a:r>
              <a:rPr lang="en-US" altLang="en-US" dirty="0"/>
              <a:t> of the solution in the previous example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0" y="1600200"/>
            <a:ext cx="9144001" cy="100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1. Using </a:t>
            </a:r>
            <a:r>
              <a:rPr lang="en-US" altLang="en-US" dirty="0"/>
              <a:t>the density of </a:t>
            </a:r>
            <a:r>
              <a:rPr lang="en-US" altLang="en-US" dirty="0" err="1"/>
              <a:t>EtOH</a:t>
            </a:r>
            <a:r>
              <a:rPr lang="en-US" altLang="en-US" dirty="0"/>
              <a:t>, determine </a:t>
            </a:r>
            <a:r>
              <a:rPr lang="en-US" altLang="en-US" dirty="0" smtClean="0"/>
              <a:t>how many </a:t>
            </a:r>
            <a:r>
              <a:rPr lang="en-US" altLang="en-US" dirty="0"/>
              <a:t>grams of </a:t>
            </a:r>
            <a:r>
              <a:rPr lang="en-US" altLang="en-US" dirty="0" err="1"/>
              <a:t>EtOH</a:t>
            </a:r>
            <a:r>
              <a:rPr lang="en-US" altLang="en-US" dirty="0"/>
              <a:t> are in the bottle.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2438400"/>
            <a:ext cx="9144001" cy="148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endParaRPr lang="en-US" altLang="en-US" dirty="0" smtClean="0"/>
          </a:p>
          <a:p>
            <a:pPr>
              <a:lnSpc>
                <a:spcPct val="120000"/>
              </a:lnSpc>
            </a:pPr>
            <a:r>
              <a:rPr lang="en-US" altLang="en-US" dirty="0" smtClean="0"/>
              <a:t>2</a:t>
            </a:r>
            <a:r>
              <a:rPr lang="en-US" altLang="en-US" dirty="0" smtClean="0"/>
              <a:t>. Convert </a:t>
            </a:r>
            <a:r>
              <a:rPr lang="en-US" altLang="en-US" dirty="0"/>
              <a:t>grams of </a:t>
            </a:r>
            <a:r>
              <a:rPr lang="en-US" altLang="en-US" dirty="0" err="1"/>
              <a:t>EtOH</a:t>
            </a:r>
            <a:r>
              <a:rPr lang="en-US" altLang="en-US" dirty="0"/>
              <a:t> to moles; and, convert	</a:t>
            </a:r>
            <a:r>
              <a:rPr lang="en-US" altLang="en-US" dirty="0" err="1"/>
              <a:t>mL</a:t>
            </a:r>
            <a:r>
              <a:rPr lang="en-US" altLang="en-US" dirty="0"/>
              <a:t> of water to Liters.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6200" y="4114800"/>
            <a:ext cx="82349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smtClean="0"/>
              <a:t>3.Set </a:t>
            </a:r>
            <a:r>
              <a:rPr lang="en-US" altLang="en-US" dirty="0"/>
              <a:t>up a proportion to determine </a:t>
            </a:r>
            <a:r>
              <a:rPr lang="en-US" altLang="en-US" dirty="0" err="1"/>
              <a:t>Molarity</a:t>
            </a:r>
            <a:r>
              <a:rPr lang="en-US" alt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/>
      <p:bldP spid="1484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676400" y="2543176"/>
            <a:ext cx="182740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0.789 g</a:t>
            </a:r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1676400" y="3048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828801" y="3092451"/>
            <a:ext cx="154439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1 </a:t>
            </a:r>
            <a:r>
              <a:rPr lang="en-US" altLang="en-US" dirty="0" err="1"/>
              <a:t>mL</a:t>
            </a:r>
            <a:endParaRPr lang="en-US" altLang="en-US" dirty="0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3352800" y="2762251"/>
            <a:ext cx="87551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=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4564064" y="2365376"/>
            <a:ext cx="1847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733800" y="2514601"/>
            <a:ext cx="174582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g</a:t>
            </a:r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>
            <a:off x="3733800" y="3048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3733800" y="3063876"/>
            <a:ext cx="20686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300 </a:t>
            </a:r>
            <a:r>
              <a:rPr lang="en-US" altLang="en-US" dirty="0" err="1"/>
              <a:t>mL</a:t>
            </a:r>
            <a:endParaRPr lang="en-US" altLang="en-US" dirty="0"/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752600" y="3657601"/>
            <a:ext cx="211350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 =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2819400" y="3581400"/>
            <a:ext cx="33354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236.7g </a:t>
            </a:r>
            <a:r>
              <a:rPr lang="en-US" altLang="en-US" dirty="0" err="1"/>
              <a:t>EtOH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8" grpId="0"/>
      <p:bldP spid="149509" grpId="0"/>
      <p:bldP spid="149511" grpId="0"/>
      <p:bldP spid="149513" grpId="0"/>
      <p:bldP spid="149514" grpId="0"/>
      <p:bldP spid="1495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624014" y="1676400"/>
            <a:ext cx="211628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236.7g </a:t>
            </a:r>
            <a:r>
              <a:rPr lang="en-US" altLang="en-US" dirty="0" err="1"/>
              <a:t>EtOH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150531" name="Line 3"/>
          <p:cNvSpPr>
            <a:spLocks noChangeShapeType="1"/>
          </p:cNvSpPr>
          <p:nvPr/>
        </p:nvSpPr>
        <p:spPr bwMode="auto">
          <a:xfrm>
            <a:off x="1524000" y="23622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524000" y="2743201"/>
            <a:ext cx="27558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How much H</a:t>
            </a:r>
            <a:r>
              <a:rPr lang="en-US" altLang="en-US" baseline="-25000"/>
              <a:t>2</a:t>
            </a:r>
            <a:r>
              <a:rPr lang="en-US" altLang="en-US"/>
              <a:t>O ?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828801" y="2286001"/>
            <a:ext cx="21584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750 </a:t>
            </a:r>
            <a:r>
              <a:rPr lang="en-US" altLang="en-US" dirty="0" err="1"/>
              <a:t>mL</a:t>
            </a:r>
            <a:r>
              <a:rPr lang="en-US" altLang="en-US" dirty="0"/>
              <a:t> </a:t>
            </a:r>
            <a:r>
              <a:rPr lang="en-US" altLang="en-US" dirty="0" err="1"/>
              <a:t>sol’n</a:t>
            </a:r>
            <a:r>
              <a:rPr lang="en-US" altLang="en-US" dirty="0"/>
              <a:t>.</a:t>
            </a: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1058863" y="3835401"/>
            <a:ext cx="27446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Convert grams to</a:t>
            </a: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3822700" y="3810001"/>
            <a:ext cx="116730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Moles.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1066800" y="4572001"/>
            <a:ext cx="3642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Convert mL of water to </a:t>
            </a: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4800600" y="4540251"/>
            <a:ext cx="23559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Liters of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2" grpId="0"/>
      <p:bldP spid="150533" grpId="0"/>
      <p:bldP spid="150535" grpId="0"/>
      <p:bldP spid="150536" grpId="0"/>
      <p:bldP spid="150537" grpId="0"/>
      <p:bldP spid="1505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376364" y="2168526"/>
            <a:ext cx="1847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624014" y="2133601"/>
            <a:ext cx="211628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236.7g EtOH</a:t>
            </a:r>
          </a:p>
          <a:p>
            <a:endParaRPr lang="en-US" altLang="en-US"/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1524000" y="2667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1828801" y="2787651"/>
            <a:ext cx="21584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750 mL sol’n.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273550" y="2308226"/>
            <a:ext cx="3786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</a:t>
            </a:r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>
            <a:off x="4953000" y="2667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867400" y="2178051"/>
            <a:ext cx="213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Mol </a:t>
            </a:r>
            <a:r>
              <a:rPr lang="en-US" altLang="en-US" dirty="0" err="1"/>
              <a:t>EtOH</a:t>
            </a:r>
            <a:endParaRPr lang="en-US" altLang="en-US" dirty="0"/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410200" y="2178051"/>
            <a:ext cx="533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</a:t>
            </a:r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4800600" y="2133601"/>
            <a:ext cx="104662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5.14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5835650" y="2724151"/>
            <a:ext cx="150919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 of sol’n</a:t>
            </a:r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5186363" y="2711451"/>
            <a:ext cx="6286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“X”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4343400" y="2711451"/>
            <a:ext cx="144780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0.750</a:t>
            </a:r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177925" y="4033839"/>
            <a:ext cx="68836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What is the molarity of EtOH in this solution ?</a:t>
            </a:r>
          </a:p>
        </p:txBody>
      </p:sp>
      <p:sp>
        <p:nvSpPr>
          <p:cNvPr id="151567" name="Rectangle 15"/>
          <p:cNvSpPr>
            <a:spLocks noChangeArrowheads="1"/>
          </p:cNvSpPr>
          <p:nvPr/>
        </p:nvSpPr>
        <p:spPr bwMode="auto">
          <a:xfrm>
            <a:off x="4071938" y="5022851"/>
            <a:ext cx="1284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6.85 </a:t>
            </a:r>
            <a:r>
              <a:rPr lang="en-US" altLang="en-US" sz="2800" u="sng"/>
              <a:t>M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  <p:bldP spid="151557" grpId="0"/>
      <p:bldP spid="151560" grpId="0"/>
      <p:bldP spid="151561" grpId="0"/>
      <p:bldP spid="151562" grpId="0"/>
      <p:bldP spid="151563" grpId="0"/>
      <p:bldP spid="151564" grpId="0"/>
      <p:bldP spid="151565" grpId="0"/>
      <p:bldP spid="151566" grpId="0"/>
      <p:bldP spid="1515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8600" y="1295400"/>
            <a:ext cx="49085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 smtClean="0"/>
              <a:t>Percent </a:t>
            </a:r>
            <a:r>
              <a:rPr lang="en-US" altLang="en-US" sz="2800" dirty="0"/>
              <a:t>solutions (</a:t>
            </a:r>
            <a:r>
              <a:rPr lang="en-US" altLang="en-US" sz="2800" dirty="0" err="1"/>
              <a:t>con’t</a:t>
            </a:r>
            <a:r>
              <a:rPr lang="en-US" altLang="en-US" sz="2800" u="sng" dirty="0"/>
              <a:t>.)-</a:t>
            </a:r>
          </a:p>
          <a:p>
            <a:endParaRPr lang="en-US" alt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1" y="2133601"/>
            <a:ext cx="87676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C.  Percent mass/volume (m/v)  (usually a solid-liquid)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" y="3048001"/>
            <a:ext cx="369045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aseline="30000"/>
              <a:t>%</a:t>
            </a:r>
            <a:r>
              <a:rPr lang="en-US" altLang="en-US"/>
              <a:t> Mass / Volume =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657600" y="2667001"/>
            <a:ext cx="39806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Mass of solute (g)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581400" y="3352801"/>
            <a:ext cx="43283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Solution volume (</a:t>
            </a:r>
            <a:r>
              <a:rPr lang="en-US" altLang="en-US" dirty="0" err="1"/>
              <a:t>mL</a:t>
            </a:r>
            <a:r>
              <a:rPr lang="en-US" altLang="en-US" dirty="0"/>
              <a:t>)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581400" y="3352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0" y="2971800"/>
            <a:ext cx="191501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" y="1371600"/>
            <a:ext cx="77423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#1: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" y="2057401"/>
            <a:ext cx="9143999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 A </a:t>
            </a:r>
            <a:r>
              <a:rPr lang="en-US" altLang="en-US" dirty="0"/>
              <a:t>solution contains  4.3g  of Iron (II) sulfate in  0.591 liters of solution. </a:t>
            </a:r>
            <a:endParaRPr lang="en-US" altLang="en-US" dirty="0" smtClean="0"/>
          </a:p>
          <a:p>
            <a:pPr>
              <a:lnSpc>
                <a:spcPct val="120000"/>
              </a:lnSpc>
            </a:pPr>
            <a:endParaRPr lang="en-US" altLang="en-US" dirty="0" smtClean="0"/>
          </a:p>
          <a:p>
            <a:pPr>
              <a:lnSpc>
                <a:spcPct val="12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the percent (m/v) of the solution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1220789" y="1582739"/>
            <a:ext cx="1847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685800" y="2209801"/>
            <a:ext cx="295068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aseline="30000"/>
              <a:t>%</a:t>
            </a:r>
            <a:r>
              <a:rPr lang="en-US" altLang="en-US"/>
              <a:t> Mass / Volume =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4137025" y="1981201"/>
            <a:ext cx="28376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Mass of solute (g)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3908426" y="2590801"/>
            <a:ext cx="333777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Solution volume (mL)</a:t>
            </a:r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>
            <a:off x="3908425" y="25146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7488239" y="2209801"/>
            <a:ext cx="100219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x 100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990600" y="3930651"/>
            <a:ext cx="295068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aseline="30000"/>
              <a:t>%</a:t>
            </a:r>
            <a:r>
              <a:rPr lang="en-US" altLang="en-US"/>
              <a:t> Mass / Volume =</a:t>
            </a:r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4648200" y="4191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9" name="Rectangle 15"/>
          <p:cNvSpPr>
            <a:spLocks noChangeArrowheads="1"/>
          </p:cNvSpPr>
          <p:nvPr/>
        </p:nvSpPr>
        <p:spPr bwMode="auto">
          <a:xfrm>
            <a:off x="4770439" y="3702051"/>
            <a:ext cx="11144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4.30 g</a:t>
            </a:r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4800600" y="4191001"/>
            <a:ext cx="129875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591 mL</a:t>
            </a:r>
          </a:p>
        </p:txBody>
      </p:sp>
      <p:sp>
        <p:nvSpPr>
          <p:cNvPr id="164881" name="Rectangle 17"/>
          <p:cNvSpPr>
            <a:spLocks noChangeArrowheads="1"/>
          </p:cNvSpPr>
          <p:nvPr/>
        </p:nvSpPr>
        <p:spPr bwMode="auto">
          <a:xfrm>
            <a:off x="6218239" y="3914776"/>
            <a:ext cx="100219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x 100</a:t>
            </a:r>
          </a:p>
          <a:p>
            <a:endParaRPr lang="en-US" altLang="en-US"/>
          </a:p>
        </p:txBody>
      </p:sp>
      <p:sp>
        <p:nvSpPr>
          <p:cNvPr id="164882" name="Rectangle 18"/>
          <p:cNvSpPr>
            <a:spLocks noChangeArrowheads="1"/>
          </p:cNvSpPr>
          <p:nvPr/>
        </p:nvSpPr>
        <p:spPr bwMode="auto">
          <a:xfrm>
            <a:off x="1912939" y="5184776"/>
            <a:ext cx="120257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aseline="30000"/>
              <a:t>% </a:t>
            </a:r>
            <a:r>
              <a:rPr lang="en-US" altLang="en-US"/>
              <a:t>(m/v)</a:t>
            </a:r>
          </a:p>
        </p:txBody>
      </p:sp>
      <p:sp>
        <p:nvSpPr>
          <p:cNvPr id="164883" name="Rectangle 19"/>
          <p:cNvSpPr>
            <a:spLocks noChangeArrowheads="1"/>
          </p:cNvSpPr>
          <p:nvPr/>
        </p:nvSpPr>
        <p:spPr bwMode="auto">
          <a:xfrm>
            <a:off x="3281363" y="5184776"/>
            <a:ext cx="3786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</a:t>
            </a:r>
          </a:p>
        </p:txBody>
      </p:sp>
      <p:sp>
        <p:nvSpPr>
          <p:cNvPr id="164884" name="Rectangle 20"/>
          <p:cNvSpPr>
            <a:spLocks noChangeArrowheads="1"/>
          </p:cNvSpPr>
          <p:nvPr/>
        </p:nvSpPr>
        <p:spPr bwMode="auto">
          <a:xfrm>
            <a:off x="3810000" y="5205414"/>
            <a:ext cx="431560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0.728</a:t>
            </a:r>
            <a:r>
              <a:rPr lang="en-US" altLang="en-US" baseline="30000"/>
              <a:t>%</a:t>
            </a:r>
            <a:r>
              <a:rPr lang="en-US" altLang="en-US"/>
              <a:t> (m/v) Iron (II) sulfate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164868" grpId="0"/>
      <p:bldP spid="164869" grpId="0"/>
      <p:bldP spid="164871" grpId="0"/>
      <p:bldP spid="164872" grpId="0"/>
      <p:bldP spid="164879" grpId="0"/>
      <p:bldP spid="164880" grpId="0"/>
      <p:bldP spid="164881" grpId="0"/>
      <p:bldP spid="164882" grpId="0"/>
      <p:bldP spid="164883" grpId="0"/>
      <p:bldP spid="1648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1066801" y="1752600"/>
            <a:ext cx="65710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What is the molarity of the above solution ?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1019176" y="2982914"/>
            <a:ext cx="24817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Molarity =  </a:t>
            </a:r>
            <a:r>
              <a:rPr lang="en-US" altLang="en-US" u="sng"/>
              <a:t>M</a:t>
            </a:r>
            <a:r>
              <a:rPr lang="en-US" altLang="en-US"/>
              <a:t>  =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962400" y="2787651"/>
            <a:ext cx="308129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aseline="30000"/>
              <a:t> #</a:t>
            </a:r>
            <a:r>
              <a:rPr lang="en-US" altLang="en-US"/>
              <a:t> of moles of solute</a:t>
            </a:r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3962400" y="32766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406900" y="3321051"/>
            <a:ext cx="24497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Liter of solution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039814" y="4311651"/>
            <a:ext cx="26244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Iron (II) sulfate =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4254500" y="4311651"/>
            <a:ext cx="15600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FeSO</a:t>
            </a:r>
            <a:r>
              <a:rPr lang="en-US" altLang="en-US" baseline="-25000"/>
              <a:t>4</a:t>
            </a:r>
            <a:r>
              <a:rPr lang="en-US" altLang="en-US"/>
              <a:t>  =</a:t>
            </a:r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6059488" y="4311651"/>
            <a:ext cx="248818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151.9046 g/mol</a:t>
            </a: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1138239" y="5046664"/>
            <a:ext cx="412324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Therefore:  4.3 g FeSO</a:t>
            </a:r>
            <a:r>
              <a:rPr lang="en-US" altLang="en-US" baseline="-25000" dirty="0"/>
              <a:t>4</a:t>
            </a:r>
            <a:r>
              <a:rPr lang="en-US" altLang="en-US" dirty="0"/>
              <a:t> </a:t>
            </a:r>
            <a:r>
              <a:rPr lang="en-US" altLang="en-US" dirty="0" smtClean="0"/>
              <a:t>=</a:t>
            </a:r>
            <a:endParaRPr lang="en-US" altLang="en-US" dirty="0"/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6788727" y="5046664"/>
            <a:ext cx="20504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err="1"/>
              <a:t>mol</a:t>
            </a:r>
            <a:r>
              <a:rPr lang="en-US" altLang="en-US" dirty="0"/>
              <a:t> FeSO</a:t>
            </a:r>
            <a:r>
              <a:rPr lang="en-US" altLang="en-US" baseline="-25000" dirty="0"/>
              <a:t>4</a:t>
            </a:r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6059488" y="5046664"/>
            <a:ext cx="79712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</a:t>
            </a: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5029200" y="5050157"/>
            <a:ext cx="17595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0.0283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/>
      <p:bldP spid="165892" grpId="0"/>
      <p:bldP spid="165894" grpId="0"/>
      <p:bldP spid="165895" grpId="0"/>
      <p:bldP spid="165896" grpId="0"/>
      <p:bldP spid="165897" grpId="0"/>
      <p:bldP spid="165898" grpId="0"/>
      <p:bldP spid="165899" grpId="0"/>
      <p:bldP spid="165900" grpId="0"/>
      <p:bldP spid="1659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124201" y="2514601"/>
            <a:ext cx="30187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0.0283  mol FeSO</a:t>
            </a:r>
            <a:r>
              <a:rPr lang="en-US" altLang="en-US" baseline="-25000"/>
              <a:t>4</a:t>
            </a:r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 flipV="1">
            <a:off x="2895600" y="30480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2971801" y="3124201"/>
            <a:ext cx="3174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0.591  Liters of sol’n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2667000" y="4391026"/>
            <a:ext cx="17315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Molarity  =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648200" y="4387851"/>
            <a:ext cx="16706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0.0479  </a:t>
            </a:r>
            <a:r>
              <a:rPr lang="en-US" altLang="en-US" u="sng"/>
              <a:t>M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6" grpId="0"/>
      <p:bldP spid="166917" grpId="0"/>
      <p:bldP spid="1669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0" y="1600200"/>
            <a:ext cx="48323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Percent solutions (</a:t>
            </a:r>
            <a:r>
              <a:rPr lang="en-US" altLang="en-US" sz="2800" dirty="0" err="1"/>
              <a:t>con’t</a:t>
            </a:r>
            <a:r>
              <a:rPr lang="en-US" altLang="en-US" sz="2800" dirty="0"/>
              <a:t>.)-</a:t>
            </a:r>
          </a:p>
          <a:p>
            <a:endParaRPr lang="en-US" altLang="en-US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1" y="2438401"/>
            <a:ext cx="83218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B.  Percent by volume (v/v)  (usually a liquid - liquid)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38200" y="3505201"/>
            <a:ext cx="34265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</a:t>
            </a:r>
            <a:r>
              <a:rPr lang="en-US" altLang="en-US" baseline="30000" dirty="0"/>
              <a:t>%</a:t>
            </a:r>
            <a:r>
              <a:rPr lang="en-US" altLang="en-US" dirty="0"/>
              <a:t> Solute =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33800" y="3124201"/>
            <a:ext cx="35685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solute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733799" y="3886201"/>
            <a:ext cx="3429001" cy="49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solution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733800" y="37338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3429000"/>
            <a:ext cx="198120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  <p:bldP spid="215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1447800"/>
            <a:ext cx="91440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 What </a:t>
            </a:r>
            <a:r>
              <a:rPr lang="en-US" altLang="en-US" dirty="0"/>
              <a:t>is the </a:t>
            </a:r>
            <a:r>
              <a:rPr lang="en-US" altLang="en-US" dirty="0" err="1"/>
              <a:t>molality</a:t>
            </a:r>
            <a:r>
              <a:rPr lang="en-US" altLang="en-US" dirty="0"/>
              <a:t> of the previous solution ? (Assume addition of the  4.3g  of solute does not effect the volume of solvent</a:t>
            </a:r>
            <a:r>
              <a:rPr lang="en-US" alt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Density of </a:t>
            </a:r>
            <a:r>
              <a:rPr lang="en-US" altLang="en-US" dirty="0" err="1"/>
              <a:t>sol’n</a:t>
            </a:r>
            <a:r>
              <a:rPr lang="en-US" altLang="en-US" dirty="0"/>
              <a:t> = 1 g/</a:t>
            </a:r>
            <a:r>
              <a:rPr lang="en-US" altLang="en-US" dirty="0" err="1"/>
              <a:t>mL</a:t>
            </a:r>
            <a:r>
              <a:rPr lang="en-US" altLang="en-US" dirty="0"/>
              <a:t>)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1198564" y="3724275"/>
            <a:ext cx="25378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Molality  =  m  =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343400" y="3505200"/>
            <a:ext cx="24304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Moles of solute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 flipV="1">
            <a:off x="4267200" y="39941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91051" y="4002089"/>
            <a:ext cx="21162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Kg of solvent</a:t>
            </a: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1143000" y="4805364"/>
            <a:ext cx="24304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Moles of solute</a:t>
            </a:r>
          </a:p>
        </p:txBody>
      </p:sp>
      <p:sp>
        <p:nvSpPr>
          <p:cNvPr id="167945" name="Line 9"/>
          <p:cNvSpPr>
            <a:spLocks noChangeShapeType="1"/>
          </p:cNvSpPr>
          <p:nvPr/>
        </p:nvSpPr>
        <p:spPr bwMode="auto">
          <a:xfrm flipV="1">
            <a:off x="1066800" y="529431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1390651" y="5302251"/>
            <a:ext cx="21162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Kg of solvent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4024313" y="5006976"/>
            <a:ext cx="3786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4738688" y="4768851"/>
            <a:ext cx="18373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0.0283 mol</a:t>
            </a:r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>
            <a:off x="4648200" y="5257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4940301" y="5245102"/>
            <a:ext cx="170912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0.5867 Kg</a:t>
            </a:r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6873875" y="4927601"/>
            <a:ext cx="3786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=</a:t>
            </a:r>
          </a:p>
        </p:txBody>
      </p:sp>
      <p:sp>
        <p:nvSpPr>
          <p:cNvPr id="167952" name="Rectangle 16"/>
          <p:cNvSpPr>
            <a:spLocks noChangeArrowheads="1"/>
          </p:cNvSpPr>
          <p:nvPr/>
        </p:nvSpPr>
        <p:spPr bwMode="auto">
          <a:xfrm>
            <a:off x="7315200" y="4953002"/>
            <a:ext cx="15776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0.0482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/>
      <p:bldP spid="167940" grpId="0"/>
      <p:bldP spid="167942" grpId="0"/>
      <p:bldP spid="167944" grpId="0"/>
      <p:bldP spid="167946" grpId="0"/>
      <p:bldP spid="167947" grpId="0"/>
      <p:bldP spid="167948" grpId="0"/>
      <p:bldP spid="167950" grpId="0"/>
      <p:bldP spid="167951" grpId="0"/>
      <p:bldP spid="1679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152401" y="1433598"/>
            <a:ext cx="234574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#2:</a:t>
            </a:r>
          </a:p>
          <a:p>
            <a:endParaRPr lang="en-US" altLang="en-US" dirty="0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2209801"/>
            <a:ext cx="9144001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How </a:t>
            </a:r>
            <a:r>
              <a:rPr lang="en-US" altLang="en-US" dirty="0"/>
              <a:t>many liters of  2.00</a:t>
            </a:r>
            <a:r>
              <a:rPr lang="en-US" altLang="en-US" baseline="30000" dirty="0"/>
              <a:t>%</a:t>
            </a:r>
            <a:r>
              <a:rPr lang="en-US" altLang="en-US" dirty="0"/>
              <a:t> glucose (w/v) solution can you prepare with  40.0 grams of Glucose ?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609600" y="3657600"/>
            <a:ext cx="167805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2.00</a:t>
            </a:r>
            <a:r>
              <a:rPr lang="en-US" altLang="en-US" baseline="30000" dirty="0"/>
              <a:t>%  =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1905000" y="3581400"/>
            <a:ext cx="219054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0.0200  =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3657601" y="3276600"/>
            <a:ext cx="19548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40.0g</a:t>
            </a:r>
          </a:p>
        </p:txBody>
      </p:sp>
      <p:sp>
        <p:nvSpPr>
          <p:cNvPr id="168967" name="Line 7"/>
          <p:cNvSpPr>
            <a:spLocks noChangeShapeType="1"/>
          </p:cNvSpPr>
          <p:nvPr/>
        </p:nvSpPr>
        <p:spPr bwMode="auto">
          <a:xfrm>
            <a:off x="3581400" y="3886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3581400" y="4038600"/>
            <a:ext cx="209934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</a:t>
            </a:r>
            <a:r>
              <a:rPr lang="en-US" altLang="en-US" dirty="0" err="1"/>
              <a:t>mL</a:t>
            </a:r>
            <a:endParaRPr lang="en-US" altLang="en-US" dirty="0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914400" y="4495801"/>
            <a:ext cx="11791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=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1828800" y="4495800"/>
            <a:ext cx="23570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2000 </a:t>
            </a:r>
            <a:r>
              <a:rPr lang="en-US" altLang="en-US" dirty="0" err="1"/>
              <a:t>mL</a:t>
            </a:r>
            <a:r>
              <a:rPr lang="en-US" altLang="en-US" dirty="0"/>
              <a:t>  =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3733800" y="4495801"/>
            <a:ext cx="20510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2.00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/>
      <p:bldP spid="168964" grpId="0"/>
      <p:bldP spid="168965" grpId="0"/>
      <p:bldP spid="168966" grpId="0"/>
      <p:bldP spid="168968" grpId="0"/>
      <p:bldP spid="168969" grpId="0"/>
      <p:bldP spid="168970" grpId="0"/>
      <p:bldP spid="1689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1" y="1371600"/>
            <a:ext cx="789471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#3:</a:t>
            </a:r>
            <a:endParaRPr lang="en-US" altLang="en-US" b="1" u="sng" dirty="0"/>
          </a:p>
          <a:p>
            <a:endParaRPr lang="en-US" altLang="en-US" dirty="0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smtClean="0"/>
              <a:t> How </a:t>
            </a:r>
            <a:r>
              <a:rPr lang="en-US" altLang="en-US" dirty="0"/>
              <a:t>many grams of Chloride are in  5.00 liters of seawater if the </a:t>
            </a:r>
            <a:r>
              <a:rPr lang="en-US" altLang="en-US" dirty="0" err="1"/>
              <a:t>molal</a:t>
            </a:r>
            <a:r>
              <a:rPr lang="en-US" altLang="en-US" dirty="0"/>
              <a:t> concentration of Chloride is  0.568m ?</a:t>
            </a:r>
          </a:p>
          <a:p>
            <a:r>
              <a:rPr lang="en-US" altLang="en-US" i="1" dirty="0"/>
              <a:t>(The density of this seawater (the solvent)  = 1.024 g/</a:t>
            </a:r>
            <a:r>
              <a:rPr lang="en-US" altLang="en-US" i="1" dirty="0" err="1"/>
              <a:t>mL.</a:t>
            </a:r>
            <a:r>
              <a:rPr lang="en-US" altLang="en-US" i="1" dirty="0"/>
              <a:t>)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33400" y="3581401"/>
            <a:ext cx="61618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What is the </a:t>
            </a:r>
            <a:r>
              <a:rPr lang="en-US" altLang="en-US" dirty="0" err="1"/>
              <a:t>molarity</a:t>
            </a:r>
            <a:r>
              <a:rPr lang="en-US" altLang="en-US" dirty="0"/>
              <a:t> of this solution ?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533401" y="4267201"/>
            <a:ext cx="696644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What is the percent (m/v) of this solution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  <p:bldP spid="171012" grpId="0"/>
      <p:bldP spid="1710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295400"/>
            <a:ext cx="8915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smtClean="0"/>
              <a:t> A </a:t>
            </a:r>
            <a:r>
              <a:rPr lang="en-US" altLang="en-US" dirty="0"/>
              <a:t>solution of </a:t>
            </a:r>
            <a:r>
              <a:rPr lang="en-US" altLang="en-US" dirty="0" err="1"/>
              <a:t>HCl</a:t>
            </a:r>
            <a:r>
              <a:rPr lang="en-US" altLang="en-US" dirty="0"/>
              <a:t> has a density of  1.16</a:t>
            </a:r>
            <a:r>
              <a:rPr lang="en-US" altLang="en-US" baseline="30000" dirty="0"/>
              <a:t> </a:t>
            </a:r>
            <a:r>
              <a:rPr lang="en-US" altLang="en-US" dirty="0"/>
              <a:t>g/</a:t>
            </a:r>
            <a:r>
              <a:rPr lang="en-US" altLang="en-US" dirty="0" err="1"/>
              <a:t>mL</a:t>
            </a:r>
            <a:r>
              <a:rPr lang="en-US" altLang="en-US" dirty="0"/>
              <a:t>,  and is labeled as  31.45</a:t>
            </a:r>
            <a:r>
              <a:rPr lang="en-US" altLang="en-US" baseline="30000" dirty="0"/>
              <a:t>%</a:t>
            </a:r>
            <a:r>
              <a:rPr lang="en-US" altLang="en-US" dirty="0"/>
              <a:t> by mass (m/m).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2286000"/>
            <a:ext cx="62219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What is the </a:t>
            </a:r>
            <a:r>
              <a:rPr lang="en-US" altLang="en-US" dirty="0" err="1"/>
              <a:t>molality</a:t>
            </a:r>
            <a:r>
              <a:rPr lang="en-US" altLang="en-US" dirty="0"/>
              <a:t> of the solution?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1" y="3048000"/>
            <a:ext cx="80502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1.	Find the moles of solute (</a:t>
            </a:r>
            <a:r>
              <a:rPr lang="en-US" altLang="en-US" dirty="0" err="1"/>
              <a:t>HCl</a:t>
            </a:r>
            <a:r>
              <a:rPr lang="en-US" altLang="en-US" dirty="0"/>
              <a:t>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3810001"/>
            <a:ext cx="8229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2.	Find the mass of the </a:t>
            </a:r>
            <a:r>
              <a:rPr lang="en-US" altLang="en-US" dirty="0" smtClean="0"/>
              <a:t>solvent </a:t>
            </a:r>
            <a:r>
              <a:rPr lang="en-US" altLang="en-US" dirty="0"/>
              <a:t>(water)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343400"/>
            <a:ext cx="830580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3.	Substitute values into the formula </a:t>
            </a:r>
            <a:r>
              <a:rPr lang="en-US" altLang="en-US" dirty="0" smtClean="0"/>
              <a:t>to solve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228600" y="1371600"/>
            <a:ext cx="4200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/>
              <a:t>Dilutions with Normality</a:t>
            </a:r>
            <a:r>
              <a:rPr lang="en-US" altLang="en-US" dirty="0"/>
              <a:t>: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smtClean="0"/>
              <a:t>What </a:t>
            </a:r>
            <a:r>
              <a:rPr lang="en-US" altLang="en-US" dirty="0"/>
              <a:t>if you wished to dilute a more concentrated Normal solution to a specific concentration. How would you do it ?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1066800" y="3200400"/>
            <a:ext cx="45720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i</a:t>
            </a:r>
            <a:r>
              <a:rPr lang="en-US" altLang="en-US" sz="3200" dirty="0" err="1"/>
              <a:t>V</a:t>
            </a:r>
            <a:r>
              <a:rPr lang="en-US" altLang="en-US" sz="3200" baseline="-25000" dirty="0" err="1"/>
              <a:t>i</a:t>
            </a:r>
            <a:r>
              <a:rPr lang="en-US" altLang="en-US" sz="3200" dirty="0"/>
              <a:t>  =  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f</a:t>
            </a:r>
            <a:r>
              <a:rPr lang="en-US" altLang="en-US" sz="3200" dirty="0" err="1"/>
              <a:t>V</a:t>
            </a:r>
            <a:r>
              <a:rPr lang="en-US" altLang="en-US" sz="3200" baseline="-25000" dirty="0" err="1"/>
              <a:t>f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/>
      <p:bldP spid="2140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1" y="1371601"/>
            <a:ext cx="50766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#1: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152401" y="2057401"/>
            <a:ext cx="8869364" cy="100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A </a:t>
            </a:r>
            <a:r>
              <a:rPr lang="en-US" altLang="en-US" dirty="0"/>
              <a:t>lab requires  500 </a:t>
            </a:r>
            <a:r>
              <a:rPr lang="en-US" altLang="en-US" dirty="0" err="1"/>
              <a:t>mL</a:t>
            </a:r>
            <a:r>
              <a:rPr lang="en-US" altLang="en-US" dirty="0"/>
              <a:t>  of  0.20 N  Sulfuric acid. </a:t>
            </a:r>
            <a:endParaRPr lang="en-US" altLang="en-US" dirty="0" smtClean="0"/>
          </a:p>
          <a:p>
            <a:pPr>
              <a:lnSpc>
                <a:spcPct val="120000"/>
              </a:lnSpc>
            </a:pPr>
            <a:r>
              <a:rPr lang="en-US" altLang="en-US" dirty="0" smtClean="0"/>
              <a:t>You </a:t>
            </a:r>
            <a:r>
              <a:rPr lang="en-US" altLang="en-US" dirty="0"/>
              <a:t>have a significant volume of  4.0 N  H</a:t>
            </a:r>
            <a:r>
              <a:rPr lang="en-US" altLang="en-US" baseline="-25000" dirty="0"/>
              <a:t>2</a:t>
            </a:r>
            <a:r>
              <a:rPr lang="en-US" altLang="en-US" dirty="0"/>
              <a:t>SO</a:t>
            </a:r>
            <a:r>
              <a:rPr lang="en-US" altLang="en-US" baseline="-25000" dirty="0"/>
              <a:t>4</a:t>
            </a:r>
            <a:r>
              <a:rPr lang="en-US" altLang="en-US" dirty="0"/>
              <a:t>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533401" y="3276601"/>
            <a:ext cx="76304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How do you prepare the desired solution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3352800" y="2057401"/>
            <a:ext cx="2286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N</a:t>
            </a:r>
            <a:r>
              <a:rPr lang="en-US" altLang="en-US" sz="3200" baseline="-25000"/>
              <a:t>i</a:t>
            </a:r>
            <a:r>
              <a:rPr lang="en-US" altLang="en-US" sz="3200"/>
              <a:t>V</a:t>
            </a:r>
            <a:r>
              <a:rPr lang="en-US" altLang="en-US" sz="3200" baseline="-25000"/>
              <a:t>i</a:t>
            </a:r>
            <a:r>
              <a:rPr lang="en-US" altLang="en-US" sz="3200"/>
              <a:t>  =  N</a:t>
            </a:r>
            <a:r>
              <a:rPr lang="en-US" altLang="en-US" sz="3200" baseline="-25000"/>
              <a:t>f</a:t>
            </a:r>
            <a:r>
              <a:rPr lang="en-US" altLang="en-US" sz="3200"/>
              <a:t>V</a:t>
            </a:r>
            <a:r>
              <a:rPr lang="en-US" altLang="en-US" sz="3200" baseline="-25000"/>
              <a:t>f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1336675" y="3101976"/>
            <a:ext cx="50646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0.20 N  x  0.500 L =  4.0 N  x  “X”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3544889" y="4114801"/>
            <a:ext cx="231024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“X”  =  0.025 L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1066800" y="5105401"/>
            <a:ext cx="72639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Dilute  25 mL  of  4.0 N  Sulfuric acid to 500 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67" grpId="0"/>
      <p:bldP spid="216068" grpId="0"/>
      <p:bldP spid="2160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" y="1219201"/>
            <a:ext cx="50766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#2: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" y="1752600"/>
            <a:ext cx="9021764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 A </a:t>
            </a:r>
            <a:r>
              <a:rPr lang="en-US" altLang="en-US" dirty="0"/>
              <a:t>lab requires  870 </a:t>
            </a:r>
            <a:r>
              <a:rPr lang="en-US" altLang="en-US" dirty="0" err="1"/>
              <a:t>mL</a:t>
            </a:r>
            <a:r>
              <a:rPr lang="en-US" altLang="en-US" dirty="0"/>
              <a:t>  of  2.0 N  Potassium hydroxide. You have a significant volume of  3.0 N  KOH.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609601" y="3048001"/>
            <a:ext cx="755421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How do you prepare the desired solution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3352800" y="2057401"/>
            <a:ext cx="2286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N</a:t>
            </a:r>
            <a:r>
              <a:rPr lang="en-US" altLang="en-US" sz="3200" baseline="-25000"/>
              <a:t>i</a:t>
            </a:r>
            <a:r>
              <a:rPr lang="en-US" altLang="en-US" sz="3200"/>
              <a:t>V</a:t>
            </a:r>
            <a:r>
              <a:rPr lang="en-US" altLang="en-US" sz="3200" baseline="-25000"/>
              <a:t>i</a:t>
            </a:r>
            <a:r>
              <a:rPr lang="en-US" altLang="en-US" sz="3200"/>
              <a:t>  =  N</a:t>
            </a:r>
            <a:r>
              <a:rPr lang="en-US" altLang="en-US" sz="3200" baseline="-25000"/>
              <a:t>f</a:t>
            </a:r>
            <a:r>
              <a:rPr lang="en-US" altLang="en-US" sz="3200"/>
              <a:t>V</a:t>
            </a:r>
            <a:r>
              <a:rPr lang="en-US" altLang="en-US" sz="3200" baseline="-25000"/>
              <a:t>f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336676" y="3101976"/>
            <a:ext cx="48787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2.0 N  x  0.870 L =  3.0 N  x  “X”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3544888" y="4114801"/>
            <a:ext cx="212429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“X”  =  0.58 L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1066800" y="5105402"/>
            <a:ext cx="7696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Dilute  580 mL  of  3.0 N  Potassium hydroxide to 870 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/>
      <p:bldP spid="218116" grpId="0"/>
      <p:bldP spid="2181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28600" y="1371600"/>
            <a:ext cx="89154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 You </a:t>
            </a:r>
            <a:r>
              <a:rPr lang="en-US" altLang="en-US" dirty="0"/>
              <a:t>can determine the Normality of an unknown solution by adding a specific volume of a solution of known Normality until the mixture is neutral.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04801" y="3048001"/>
            <a:ext cx="84041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acid</a:t>
            </a:r>
            <a:r>
              <a:rPr lang="en-US" altLang="en-US" sz="3200" dirty="0"/>
              <a:t>  x  </a:t>
            </a:r>
            <a:r>
              <a:rPr lang="en-US" altLang="en-US" sz="3200" dirty="0" err="1"/>
              <a:t>Volume</a:t>
            </a:r>
            <a:r>
              <a:rPr lang="en-US" altLang="en-US" sz="3200" baseline="-25000" dirty="0" err="1"/>
              <a:t>acid</a:t>
            </a:r>
            <a:r>
              <a:rPr lang="en-US" altLang="en-US" sz="3200" dirty="0"/>
              <a:t>  = 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base</a:t>
            </a:r>
            <a:r>
              <a:rPr lang="en-US" altLang="en-US" sz="3200" dirty="0"/>
              <a:t>  x  </a:t>
            </a:r>
            <a:r>
              <a:rPr lang="en-US" altLang="en-US" sz="3200" dirty="0" err="1"/>
              <a:t>Volume</a:t>
            </a:r>
            <a:r>
              <a:rPr lang="en-US" altLang="en-US" sz="3200" baseline="-25000" dirty="0" err="1"/>
              <a:t>base</a:t>
            </a:r>
            <a:r>
              <a:rPr lang="en-US" altLang="en-US" sz="3200" dirty="0"/>
              <a:t> 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762000" y="4038601"/>
            <a:ext cx="679314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Both “volumes” must be the same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/>
      <p:bldP spid="219140" grpId="0"/>
      <p:bldP spid="219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1600200"/>
            <a:ext cx="58314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#1: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400" y="2362201"/>
            <a:ext cx="87630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 What </a:t>
            </a:r>
            <a:r>
              <a:rPr lang="en-US" altLang="en-US" dirty="0"/>
              <a:t>is the percent by volume of Ethanol (C</a:t>
            </a:r>
            <a:r>
              <a:rPr lang="en-US" altLang="en-US" baseline="-25000" dirty="0"/>
              <a:t>2</a:t>
            </a:r>
            <a:r>
              <a:rPr lang="en-US" altLang="en-US" dirty="0"/>
              <a:t>H</a:t>
            </a:r>
            <a:r>
              <a:rPr lang="en-US" altLang="en-US" baseline="-25000" dirty="0"/>
              <a:t>6</a:t>
            </a:r>
            <a:r>
              <a:rPr lang="en-US" altLang="en-US" dirty="0"/>
              <a:t>O) in the final solution when  20.0 </a:t>
            </a:r>
            <a:r>
              <a:rPr lang="en-US" altLang="en-US" dirty="0" err="1"/>
              <a:t>mL</a:t>
            </a:r>
            <a:r>
              <a:rPr lang="en-US" altLang="en-US" dirty="0"/>
              <a:t> </a:t>
            </a:r>
            <a:r>
              <a:rPr lang="en-US" altLang="en-US" dirty="0" err="1"/>
              <a:t>EtOH</a:t>
            </a:r>
            <a:r>
              <a:rPr lang="en-US" altLang="en-US" dirty="0"/>
              <a:t> are diluted to a volume of  250 </a:t>
            </a:r>
            <a:r>
              <a:rPr lang="en-US" altLang="en-US" dirty="0" err="1"/>
              <a:t>mL</a:t>
            </a:r>
            <a:r>
              <a:rPr lang="en-US" altLang="en-US" dirty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1" y="1371601"/>
            <a:ext cx="57838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#1: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228600" y="1905000"/>
            <a:ext cx="8915401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If  </a:t>
            </a:r>
            <a:r>
              <a:rPr lang="en-US" altLang="en-US" dirty="0"/>
              <a:t>17 </a:t>
            </a:r>
            <a:r>
              <a:rPr lang="en-US" altLang="en-US" dirty="0" err="1"/>
              <a:t>mL</a:t>
            </a:r>
            <a:r>
              <a:rPr lang="en-US" altLang="en-US" dirty="0"/>
              <a:t>  of  2.0 N  </a:t>
            </a:r>
            <a:r>
              <a:rPr lang="en-US" altLang="en-US" dirty="0" err="1"/>
              <a:t>HCl</a:t>
            </a:r>
            <a:r>
              <a:rPr lang="en-US" altLang="en-US" dirty="0"/>
              <a:t> neutralizes  50 </a:t>
            </a:r>
            <a:r>
              <a:rPr lang="en-US" altLang="en-US" dirty="0" err="1"/>
              <a:t>mL</a:t>
            </a:r>
            <a:r>
              <a:rPr lang="en-US" altLang="en-US" dirty="0"/>
              <a:t>  of  Ca(OH)</a:t>
            </a:r>
            <a:r>
              <a:rPr lang="en-US" altLang="en-US" baseline="-25000" dirty="0"/>
              <a:t>2</a:t>
            </a:r>
            <a:r>
              <a:rPr lang="en-US" altLang="en-US" dirty="0"/>
              <a:t>, what is the Normality of the base ?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33400" y="3301425"/>
            <a:ext cx="8209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acid</a:t>
            </a:r>
            <a:r>
              <a:rPr lang="en-US" altLang="en-US" sz="3200" dirty="0"/>
              <a:t>  x  </a:t>
            </a:r>
            <a:r>
              <a:rPr lang="en-US" altLang="en-US" sz="3200" dirty="0" err="1"/>
              <a:t>Volume</a:t>
            </a:r>
            <a:r>
              <a:rPr lang="en-US" altLang="en-US" sz="3200" baseline="-25000" dirty="0" err="1"/>
              <a:t>acid</a:t>
            </a:r>
            <a:r>
              <a:rPr lang="en-US" altLang="en-US" sz="3200" dirty="0"/>
              <a:t>  = 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base</a:t>
            </a:r>
            <a:r>
              <a:rPr lang="en-US" altLang="en-US" sz="3200" dirty="0"/>
              <a:t>  x  </a:t>
            </a:r>
            <a:r>
              <a:rPr lang="en-US" altLang="en-US" sz="3200" dirty="0" err="1"/>
              <a:t>Volume</a:t>
            </a:r>
            <a:r>
              <a:rPr lang="en-US" altLang="en-US" sz="3200" baseline="-25000" dirty="0" err="1"/>
              <a:t>base</a:t>
            </a:r>
            <a:endParaRPr lang="en-US" altLang="en-US" sz="3200" baseline="-25000" dirty="0"/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685800" y="4191001"/>
            <a:ext cx="73005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2.0 N  x  17 </a:t>
            </a:r>
            <a:r>
              <a:rPr lang="en-US" altLang="en-US" dirty="0" err="1"/>
              <a:t>mL</a:t>
            </a:r>
            <a:r>
              <a:rPr lang="en-US" altLang="en-US" dirty="0"/>
              <a:t>  =  “X” N Ca(OH)</a:t>
            </a:r>
            <a:r>
              <a:rPr lang="en-US" altLang="en-US" baseline="-25000" dirty="0"/>
              <a:t>2</a:t>
            </a:r>
            <a:r>
              <a:rPr lang="en-US" altLang="en-US" dirty="0"/>
              <a:t>  x  50 </a:t>
            </a:r>
            <a:r>
              <a:rPr lang="en-US" altLang="en-US" dirty="0" err="1"/>
              <a:t>mL</a:t>
            </a:r>
            <a:endParaRPr lang="en-US" altLang="en-US" dirty="0"/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1905000" y="4876800"/>
            <a:ext cx="459637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 =  0.68 N  Ca(OH)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3" grpId="0"/>
      <p:bldP spid="220164" grpId="0"/>
      <p:bldP spid="220165" grpId="0"/>
      <p:bldP spid="2201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152400" y="1295401"/>
            <a:ext cx="56314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#2: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0" y="1828801"/>
            <a:ext cx="9144001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 smtClean="0"/>
              <a:t> A  </a:t>
            </a:r>
            <a:r>
              <a:rPr lang="en-US" altLang="en-US" dirty="0"/>
              <a:t>25.0 </a:t>
            </a:r>
            <a:r>
              <a:rPr lang="en-US" altLang="en-US" dirty="0" err="1"/>
              <a:t>mL</a:t>
            </a:r>
            <a:r>
              <a:rPr lang="en-US" altLang="en-US" dirty="0"/>
              <a:t>  sample of  </a:t>
            </a:r>
            <a:r>
              <a:rPr lang="en-US" altLang="en-US" dirty="0" err="1"/>
              <a:t>Ba</a:t>
            </a:r>
            <a:r>
              <a:rPr lang="en-US" altLang="en-US" dirty="0"/>
              <a:t>(OH)</a:t>
            </a:r>
            <a:r>
              <a:rPr lang="en-US" altLang="en-US" baseline="-25000" dirty="0"/>
              <a:t>2</a:t>
            </a:r>
            <a:r>
              <a:rPr lang="en-US" altLang="en-US" dirty="0"/>
              <a:t> solution was neutralized by  45.3 </a:t>
            </a:r>
            <a:r>
              <a:rPr lang="en-US" altLang="en-US" dirty="0" err="1"/>
              <a:t>mL</a:t>
            </a:r>
            <a:r>
              <a:rPr lang="en-US" altLang="en-US" dirty="0"/>
              <a:t>  of 0.150 N  </a:t>
            </a:r>
            <a:r>
              <a:rPr lang="en-US" altLang="en-US" dirty="0" err="1"/>
              <a:t>HCl</a:t>
            </a:r>
            <a:r>
              <a:rPr lang="en-US" altLang="en-US" dirty="0"/>
              <a:t>. What is the Normality of the </a:t>
            </a:r>
            <a:r>
              <a:rPr lang="en-US" altLang="en-US" dirty="0" err="1"/>
              <a:t>Ba</a:t>
            </a:r>
            <a:r>
              <a:rPr lang="en-US" altLang="en-US" dirty="0"/>
              <a:t>(OH)</a:t>
            </a:r>
            <a:r>
              <a:rPr lang="en-US" altLang="en-US" baseline="-25000" dirty="0"/>
              <a:t>2</a:t>
            </a:r>
            <a:r>
              <a:rPr lang="en-US" altLang="en-US" dirty="0"/>
              <a:t> ?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304800" y="3429000"/>
            <a:ext cx="84380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acid</a:t>
            </a:r>
            <a:r>
              <a:rPr lang="en-US" altLang="en-US" sz="3200" dirty="0"/>
              <a:t>  x  </a:t>
            </a:r>
            <a:r>
              <a:rPr lang="en-US" altLang="en-US" sz="3200" dirty="0" err="1"/>
              <a:t>Volume</a:t>
            </a:r>
            <a:r>
              <a:rPr lang="en-US" altLang="en-US" sz="3200" baseline="-25000" dirty="0" err="1"/>
              <a:t>acid</a:t>
            </a:r>
            <a:r>
              <a:rPr lang="en-US" altLang="en-US" sz="3200" dirty="0"/>
              <a:t>  = 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base</a:t>
            </a:r>
            <a:r>
              <a:rPr lang="en-US" altLang="en-US" sz="3200" dirty="0"/>
              <a:t>  x  </a:t>
            </a:r>
            <a:r>
              <a:rPr lang="en-US" altLang="en-US" sz="3200" dirty="0" err="1"/>
              <a:t>Volume</a:t>
            </a:r>
            <a:r>
              <a:rPr lang="en-US" altLang="en-US" sz="3200" baseline="-25000" dirty="0" err="1"/>
              <a:t>base</a:t>
            </a:r>
            <a:endParaRPr lang="en-US" altLang="en-US" sz="3200" baseline="-25000" dirty="0"/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685800" y="4038601"/>
            <a:ext cx="79337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0.150 N  x  45.3 </a:t>
            </a:r>
            <a:r>
              <a:rPr lang="en-US" altLang="en-US" dirty="0" err="1"/>
              <a:t>mL</a:t>
            </a:r>
            <a:r>
              <a:rPr lang="en-US" altLang="en-US" dirty="0"/>
              <a:t>  =  “X” N </a:t>
            </a:r>
            <a:r>
              <a:rPr lang="en-US" altLang="en-US" dirty="0" err="1"/>
              <a:t>Ba</a:t>
            </a:r>
            <a:r>
              <a:rPr lang="en-US" altLang="en-US" dirty="0"/>
              <a:t>(OH)</a:t>
            </a:r>
            <a:r>
              <a:rPr lang="en-US" altLang="en-US" baseline="-25000" dirty="0"/>
              <a:t>2</a:t>
            </a:r>
            <a:r>
              <a:rPr lang="en-US" altLang="en-US" dirty="0"/>
              <a:t>  x  25 </a:t>
            </a:r>
            <a:r>
              <a:rPr lang="en-US" altLang="en-US" dirty="0" err="1"/>
              <a:t>mL</a:t>
            </a:r>
            <a:endParaRPr lang="en-US" altLang="en-US" dirty="0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990601" y="4689157"/>
            <a:ext cx="567908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“X”  =  0.272 N  Ba(OH)</a:t>
            </a:r>
            <a:r>
              <a:rPr lang="en-US" altLang="en-US" baseline="-25000"/>
              <a:t>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/>
      <p:bldP spid="221188" grpId="0"/>
      <p:bldP spid="221189" grpId="0"/>
      <p:bldP spid="2211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5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46C13-B6F1-4DAE-B837-1FB7AFBE8B6C}" type="slidenum">
              <a:rPr kumimoji="0" lang="ar-S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2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397001" y="2366964"/>
            <a:ext cx="1847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457201" y="1676401"/>
            <a:ext cx="35250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</a:t>
            </a:r>
            <a:r>
              <a:rPr lang="en-US" altLang="en-US" baseline="30000" dirty="0"/>
              <a:t>%</a:t>
            </a:r>
            <a:r>
              <a:rPr lang="en-US" altLang="en-US" dirty="0"/>
              <a:t> Solute =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3657600" y="1447801"/>
            <a:ext cx="33621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solute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3505200" y="2057401"/>
            <a:ext cx="3698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solution</a:t>
            </a:r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3429000" y="1981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6629400" y="1752601"/>
            <a:ext cx="178642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914400" y="2971801"/>
            <a:ext cx="24051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  =  </a:t>
            </a: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1981200" y="32004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2209801" y="2590800"/>
            <a:ext cx="388528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20.0 </a:t>
            </a:r>
            <a:r>
              <a:rPr lang="en-US" altLang="en-US" dirty="0" err="1"/>
              <a:t>mL</a:t>
            </a:r>
            <a:r>
              <a:rPr lang="en-US" altLang="en-US" dirty="0"/>
              <a:t> </a:t>
            </a:r>
            <a:r>
              <a:rPr lang="en-US" altLang="en-US" dirty="0" err="1"/>
              <a:t>EtOH</a:t>
            </a:r>
            <a:endParaRPr lang="en-US" altLang="en-US" dirty="0"/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2133600" y="3352801"/>
            <a:ext cx="409082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250 </a:t>
            </a:r>
            <a:r>
              <a:rPr lang="en-US" altLang="en-US" dirty="0" err="1"/>
              <a:t>mL</a:t>
            </a:r>
            <a:r>
              <a:rPr lang="en-US" altLang="en-US" dirty="0"/>
              <a:t> solution</a:t>
            </a: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5105400" y="2819400"/>
            <a:ext cx="25722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1524001" y="4343401"/>
            <a:ext cx="209459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=</a:t>
            </a: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362200" y="4343400"/>
            <a:ext cx="44553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8.00</a:t>
            </a:r>
            <a:r>
              <a:rPr lang="en-US" altLang="en-US" baseline="30000" dirty="0"/>
              <a:t>%</a:t>
            </a:r>
            <a:r>
              <a:rPr lang="en-US" altLang="en-US" dirty="0"/>
              <a:t> </a:t>
            </a:r>
            <a:r>
              <a:rPr lang="en-US" altLang="en-US" dirty="0" err="1"/>
              <a:t>EtOH</a:t>
            </a:r>
            <a:r>
              <a:rPr lang="en-US" altLang="en-US" dirty="0"/>
              <a:t> (v/v)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  <p:bldP spid="141316" grpId="0"/>
      <p:bldP spid="141317" grpId="0"/>
      <p:bldP spid="141319" grpId="0"/>
      <p:bldP spid="141320" grpId="0"/>
      <p:bldP spid="141322" grpId="0"/>
      <p:bldP spid="141323" grpId="0"/>
      <p:bldP spid="141324" grpId="0"/>
      <p:bldP spid="141325" grpId="0"/>
      <p:bldP spid="141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228601" y="1371600"/>
            <a:ext cx="219334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#2:</a:t>
            </a:r>
          </a:p>
          <a:p>
            <a:endParaRPr lang="en-US" altLang="en-US" dirty="0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28600" y="2209800"/>
            <a:ext cx="8763000" cy="217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dirty="0" smtClean="0"/>
              <a:t> Isopropyl </a:t>
            </a:r>
            <a:r>
              <a:rPr lang="en-US" altLang="en-US" dirty="0"/>
              <a:t>alcohol can be </a:t>
            </a:r>
            <a:r>
              <a:rPr lang="en-US" altLang="en-US" dirty="0" smtClean="0"/>
              <a:t>prepared as </a:t>
            </a:r>
            <a:r>
              <a:rPr lang="en-US" altLang="en-US" dirty="0"/>
              <a:t>a  90</a:t>
            </a:r>
            <a:r>
              <a:rPr lang="en-US" altLang="en-US" baseline="30000" dirty="0"/>
              <a:t>%</a:t>
            </a:r>
            <a:r>
              <a:rPr lang="en-US" altLang="en-US" dirty="0"/>
              <a:t> Isopropyl (v/v) solution</a:t>
            </a:r>
            <a:r>
              <a:rPr lang="en-US" altLang="en-US" dirty="0" smtClean="0"/>
              <a:t>.</a:t>
            </a:r>
          </a:p>
          <a:p>
            <a:pPr>
              <a:lnSpc>
                <a:spcPct val="13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If you dilute  25.0 </a:t>
            </a:r>
            <a:r>
              <a:rPr lang="en-US" altLang="en-US" dirty="0" err="1"/>
              <a:t>mL</a:t>
            </a:r>
            <a:r>
              <a:rPr lang="en-US" altLang="en-US" dirty="0"/>
              <a:t>  of this solution to  100 </a:t>
            </a:r>
            <a:r>
              <a:rPr lang="en-US" altLang="en-US" dirty="0" err="1"/>
              <a:t>mL</a:t>
            </a:r>
            <a:r>
              <a:rPr lang="en-US" altLang="en-US" dirty="0"/>
              <a:t>  with water, what will the final percent (v/v) be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397001" y="2366964"/>
            <a:ext cx="1847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28600" y="1447800"/>
            <a:ext cx="375361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</a:t>
            </a:r>
            <a:r>
              <a:rPr lang="en-US" altLang="en-US" baseline="30000" dirty="0"/>
              <a:t>%</a:t>
            </a:r>
            <a:r>
              <a:rPr lang="en-US" altLang="en-US" dirty="0"/>
              <a:t> Solute =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124200" y="1219201"/>
            <a:ext cx="38955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3048000" y="1752601"/>
            <a:ext cx="41552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solution</a:t>
            </a: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3200400" y="1752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6248400" y="1524000"/>
            <a:ext cx="100219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304800" y="2362201"/>
            <a:ext cx="31397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90</a:t>
            </a:r>
            <a:r>
              <a:rPr lang="en-US" altLang="en-US" baseline="30000" dirty="0"/>
              <a:t>%</a:t>
            </a:r>
            <a:r>
              <a:rPr lang="en-US" altLang="en-US" dirty="0"/>
              <a:t>   =  </a:t>
            </a:r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676400" y="25908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1600200" y="2133600"/>
            <a:ext cx="46012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</a:t>
            </a:r>
            <a:r>
              <a:rPr lang="en-US" altLang="en-US" dirty="0" err="1"/>
              <a:t>mL</a:t>
            </a:r>
            <a:r>
              <a:rPr lang="en-US" altLang="en-US" dirty="0"/>
              <a:t> Isopropyl</a:t>
            </a: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600200" y="2743200"/>
            <a:ext cx="471719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25.0 </a:t>
            </a:r>
            <a:r>
              <a:rPr lang="en-US" altLang="en-US" dirty="0" err="1"/>
              <a:t>mL</a:t>
            </a:r>
            <a:r>
              <a:rPr lang="en-US" altLang="en-US" dirty="0"/>
              <a:t> solution</a:t>
            </a: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4800600" y="2286001"/>
            <a:ext cx="2877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838200" y="3352800"/>
            <a:ext cx="27597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=</a:t>
            </a:r>
          </a:p>
        </p:txBody>
      </p: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762000" y="3886200"/>
            <a:ext cx="61796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22.5 </a:t>
            </a:r>
            <a:r>
              <a:rPr lang="en-US" altLang="en-US" dirty="0" err="1"/>
              <a:t>mL</a:t>
            </a:r>
            <a:r>
              <a:rPr lang="en-US" altLang="en-US" dirty="0"/>
              <a:t> Isopropyl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1524000" y="3352800"/>
            <a:ext cx="4400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22.5 </a:t>
            </a:r>
            <a:r>
              <a:rPr lang="en-US" altLang="en-US" sz="2400" dirty="0" err="1" smtClean="0"/>
              <a:t>mL</a:t>
            </a:r>
            <a:r>
              <a:rPr lang="en-US" altLang="en-US" sz="2400" dirty="0" smtClean="0"/>
              <a:t>  Isopropyl</a:t>
            </a:r>
            <a:endParaRPr lang="en-US" altLang="en-US" sz="2400" dirty="0"/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>
            <a:off x="762000" y="43434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مستطيل 17"/>
          <p:cNvSpPr/>
          <p:nvPr/>
        </p:nvSpPr>
        <p:spPr>
          <a:xfrm>
            <a:off x="838200" y="4495800"/>
            <a:ext cx="5078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100 </a:t>
            </a:r>
            <a:r>
              <a:rPr lang="en-US" altLang="en-US" sz="2400" dirty="0" err="1" smtClean="0"/>
              <a:t>mL</a:t>
            </a:r>
            <a:r>
              <a:rPr lang="en-US" altLang="en-US" sz="2400" dirty="0" smtClean="0"/>
              <a:t> of solution</a:t>
            </a:r>
            <a:endParaRPr lang="en-US" altLang="en-US" sz="2400" dirty="0"/>
          </a:p>
        </p:txBody>
      </p:sp>
      <p:sp>
        <p:nvSpPr>
          <p:cNvPr id="19" name="مستطيل 18"/>
          <p:cNvSpPr/>
          <p:nvPr/>
        </p:nvSpPr>
        <p:spPr>
          <a:xfrm>
            <a:off x="4343400" y="4114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=</a:t>
            </a:r>
            <a:endParaRPr lang="en-US" altLang="en-US" sz="2400" dirty="0"/>
          </a:p>
        </p:txBody>
      </p:sp>
      <p:sp>
        <p:nvSpPr>
          <p:cNvPr id="20" name="مستطيل 19"/>
          <p:cNvSpPr/>
          <p:nvPr/>
        </p:nvSpPr>
        <p:spPr>
          <a:xfrm>
            <a:off x="4800600" y="4114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22.5</a:t>
            </a:r>
            <a:r>
              <a:rPr lang="en-US" altLang="en-US" sz="2400" baseline="30000" dirty="0" smtClean="0"/>
              <a:t>%</a:t>
            </a:r>
            <a:r>
              <a:rPr lang="en-US" altLang="en-US" sz="2400" dirty="0" smtClean="0"/>
              <a:t> Isopropyl (v/v)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/>
      <p:bldP spid="143364" grpId="0"/>
      <p:bldP spid="143365" grpId="0"/>
      <p:bldP spid="143367" grpId="0"/>
      <p:bldP spid="143368" grpId="0"/>
      <p:bldP spid="143370" grpId="0"/>
      <p:bldP spid="143371" grpId="0"/>
      <p:bldP spid="143372" grpId="0"/>
      <p:bldP spid="143373" grpId="0"/>
      <p:bldP spid="1433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066801" y="2927351"/>
            <a:ext cx="3130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22.5 </a:t>
            </a:r>
            <a:r>
              <a:rPr lang="en-US" altLang="en-US" sz="2800" dirty="0" err="1"/>
              <a:t>mL</a:t>
            </a:r>
            <a:r>
              <a:rPr lang="en-US" altLang="en-US" sz="2800" dirty="0"/>
              <a:t>  Isopropyl</a:t>
            </a:r>
          </a:p>
        </p:txBody>
      </p:sp>
      <p:sp>
        <p:nvSpPr>
          <p:cNvPr id="144387" name="Line 3"/>
          <p:cNvSpPr>
            <a:spLocks noChangeShapeType="1"/>
          </p:cNvSpPr>
          <p:nvPr/>
        </p:nvSpPr>
        <p:spPr bwMode="auto">
          <a:xfrm>
            <a:off x="838200" y="3484563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1066801" y="3505201"/>
            <a:ext cx="3111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100 </a:t>
            </a:r>
            <a:r>
              <a:rPr lang="en-US" altLang="en-US" sz="2800" dirty="0" err="1"/>
              <a:t>mL</a:t>
            </a:r>
            <a:r>
              <a:rPr lang="en-US" altLang="en-US" sz="2800" dirty="0"/>
              <a:t> of solution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4625975" y="3200401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=</a:t>
            </a: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5257801" y="3232151"/>
            <a:ext cx="34563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22.5</a:t>
            </a:r>
            <a:r>
              <a:rPr lang="en-US" altLang="en-US" sz="2800" baseline="30000" dirty="0"/>
              <a:t>%</a:t>
            </a:r>
            <a:r>
              <a:rPr lang="en-US" altLang="en-US" sz="2800" dirty="0"/>
              <a:t> Isopropyl (v/v)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8" grpId="0"/>
      <p:bldP spid="144389" grpId="0"/>
      <p:bldP spid="144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228601" y="1447800"/>
            <a:ext cx="211714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 dirty="0" smtClean="0"/>
              <a:t>Example </a:t>
            </a:r>
            <a:r>
              <a:rPr lang="en-US" altLang="en-US" b="1" u="sng" dirty="0"/>
              <a:t>#3</a:t>
            </a:r>
            <a:r>
              <a:rPr lang="en-US" altLang="en-US" dirty="0"/>
              <a:t>:</a:t>
            </a:r>
          </a:p>
          <a:p>
            <a:endParaRPr lang="en-US" altLang="en-US" dirty="0"/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228600" y="2362200"/>
            <a:ext cx="8839200" cy="217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dirty="0" smtClean="0"/>
              <a:t>      A  </a:t>
            </a:r>
            <a:r>
              <a:rPr lang="en-US" altLang="en-US" dirty="0"/>
              <a:t>750 </a:t>
            </a:r>
            <a:r>
              <a:rPr lang="en-US" altLang="en-US" dirty="0" err="1"/>
              <a:t>mL</a:t>
            </a:r>
            <a:r>
              <a:rPr lang="en-US" altLang="en-US" dirty="0"/>
              <a:t>  bottle of </a:t>
            </a:r>
            <a:r>
              <a:rPr lang="en-US" altLang="en-US" dirty="0" smtClean="0"/>
              <a:t>40</a:t>
            </a:r>
            <a:r>
              <a:rPr lang="en-US" altLang="en-US" baseline="30000" dirty="0"/>
              <a:t>%</a:t>
            </a:r>
            <a:r>
              <a:rPr lang="en-US" altLang="en-US" dirty="0"/>
              <a:t>  Ethanol (v/v</a:t>
            </a:r>
            <a:r>
              <a:rPr lang="en-US" altLang="en-US" dirty="0" smtClean="0"/>
              <a:t>).</a:t>
            </a:r>
          </a:p>
          <a:p>
            <a:pPr>
              <a:lnSpc>
                <a:spcPct val="13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How many </a:t>
            </a:r>
            <a:r>
              <a:rPr lang="en-US" altLang="en-US" dirty="0" err="1"/>
              <a:t>mL</a:t>
            </a:r>
            <a:r>
              <a:rPr lang="en-US" altLang="en-US" dirty="0"/>
              <a:t> of C</a:t>
            </a:r>
            <a:r>
              <a:rPr lang="en-US" altLang="en-US" baseline="-25000" dirty="0"/>
              <a:t>2</a:t>
            </a:r>
            <a:r>
              <a:rPr lang="en-US" altLang="en-US" dirty="0"/>
              <a:t>H</a:t>
            </a:r>
            <a:r>
              <a:rPr lang="en-US" altLang="en-US" baseline="-25000" dirty="0"/>
              <a:t>6</a:t>
            </a:r>
            <a:r>
              <a:rPr lang="en-US" altLang="en-US" dirty="0"/>
              <a:t>O can be distilled from this solution (assume  100</a:t>
            </a:r>
            <a:r>
              <a:rPr lang="en-US" altLang="en-US" baseline="30000" dirty="0"/>
              <a:t>%</a:t>
            </a:r>
            <a:r>
              <a:rPr lang="en-US" altLang="en-US" dirty="0"/>
              <a:t> efficiency of the “still”) ? </a:t>
            </a:r>
            <a:endParaRPr lang="en-US" altLang="en-US" dirty="0" smtClean="0"/>
          </a:p>
          <a:p>
            <a:pPr>
              <a:lnSpc>
                <a:spcPct val="13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What is the volume of water that will remain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397001" y="2366964"/>
            <a:ext cx="1847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457201" y="1676401"/>
            <a:ext cx="35250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</a:t>
            </a:r>
            <a:r>
              <a:rPr lang="en-US" altLang="en-US" baseline="30000" dirty="0"/>
              <a:t>%</a:t>
            </a:r>
            <a:r>
              <a:rPr lang="en-US" altLang="en-US" dirty="0"/>
              <a:t> Solute =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3581400" y="1447801"/>
            <a:ext cx="34383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solute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3581400" y="1981201"/>
            <a:ext cx="36218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Volume of solution</a:t>
            </a: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3581400" y="1981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6781800" y="1676401"/>
            <a:ext cx="163402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1066800" y="3048001"/>
            <a:ext cx="23777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40</a:t>
            </a:r>
            <a:r>
              <a:rPr lang="en-US" altLang="en-US" baseline="30000" dirty="0"/>
              <a:t>%</a:t>
            </a:r>
            <a:r>
              <a:rPr lang="en-US" altLang="en-US" dirty="0"/>
              <a:t>   =  </a:t>
            </a: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2286000" y="3352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2438400" y="2667000"/>
            <a:ext cx="35418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“X” </a:t>
            </a:r>
            <a:r>
              <a:rPr lang="en-US" altLang="en-US" dirty="0" err="1"/>
              <a:t>mL</a:t>
            </a:r>
            <a:r>
              <a:rPr lang="en-US" altLang="en-US" dirty="0"/>
              <a:t> Ethanol</a:t>
            </a: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2438400" y="3581401"/>
            <a:ext cx="378602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750 </a:t>
            </a:r>
            <a:r>
              <a:rPr lang="en-US" altLang="en-US" dirty="0" err="1"/>
              <a:t>mL</a:t>
            </a:r>
            <a:r>
              <a:rPr lang="en-US" altLang="en-US" dirty="0"/>
              <a:t> solution</a:t>
            </a: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5410200" y="3048000"/>
            <a:ext cx="2267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100</a:t>
            </a:r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1295401" y="4191000"/>
            <a:ext cx="23025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X =</a:t>
            </a:r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2209800" y="4191000"/>
            <a:ext cx="441767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300 </a:t>
            </a:r>
            <a:r>
              <a:rPr lang="en-US" altLang="en-US" dirty="0" err="1"/>
              <a:t>mL</a:t>
            </a:r>
            <a:r>
              <a:rPr lang="en-US" altLang="en-US" dirty="0"/>
              <a:t> Ethanol</a:t>
            </a:r>
          </a:p>
        </p:txBody>
      </p:sp>
      <p:sp>
        <p:nvSpPr>
          <p:cNvPr id="146448" name="Rectangle 16"/>
          <p:cNvSpPr>
            <a:spLocks noChangeArrowheads="1"/>
          </p:cNvSpPr>
          <p:nvPr/>
        </p:nvSpPr>
        <p:spPr bwMode="auto">
          <a:xfrm>
            <a:off x="1143000" y="4876801"/>
            <a:ext cx="610866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1pPr>
            <a:lvl2pPr marL="37931725" indent="-37474525"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2pPr>
            <a:lvl3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3pPr>
            <a:lvl4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4pPr>
            <a:lvl5pPr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halkboard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Therefore,  450 </a:t>
            </a:r>
            <a:r>
              <a:rPr lang="en-US" altLang="en-US" dirty="0" err="1"/>
              <a:t>mL</a:t>
            </a:r>
            <a:r>
              <a:rPr lang="en-US" altLang="en-US" dirty="0"/>
              <a:t> of water remain.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36" grpId="0"/>
      <p:bldP spid="146437" grpId="0"/>
      <p:bldP spid="146439" grpId="0"/>
      <p:bldP spid="146440" grpId="0"/>
      <p:bldP spid="146442" grpId="0"/>
      <p:bldP spid="146443" grpId="0"/>
      <p:bldP spid="146444" grpId="0"/>
      <p:bldP spid="146445" grpId="0"/>
      <p:bldP spid="146446" grpId="0"/>
      <p:bldP spid="146448" grpId="0"/>
    </p:bldLst>
  </p:timing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2004:Templates:Presentations:Designs:Chalkboard</Template>
  <TotalTime>2500</TotalTime>
  <Words>1151</Words>
  <Application>Microsoft Office PowerPoint</Application>
  <PresentationFormat>On-screen Show (4:3)</PresentationFormat>
  <Paragraphs>220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ＭＳ Ｐゴシック</vt:lpstr>
      <vt:lpstr>Arial</vt:lpstr>
      <vt:lpstr>Calibri</vt:lpstr>
      <vt:lpstr>Calibri Light</vt:lpstr>
      <vt:lpstr>Chalkboard</vt:lpstr>
      <vt:lpstr>Comic Sans MS</vt:lpstr>
      <vt:lpstr>Monotype Sorts</vt:lpstr>
      <vt:lpstr>Chalkboard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 Department of Education</dc:creator>
  <cp:lastModifiedBy>Windows User</cp:lastModifiedBy>
  <cp:revision>202</cp:revision>
  <dcterms:created xsi:type="dcterms:W3CDTF">2018-12-04T14:05:49Z</dcterms:created>
  <dcterms:modified xsi:type="dcterms:W3CDTF">2021-01-31T06:44:51Z</dcterms:modified>
</cp:coreProperties>
</file>